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8" r:id="rId3"/>
    <p:sldId id="264" r:id="rId4"/>
    <p:sldId id="265" r:id="rId5"/>
    <p:sldId id="267" r:id="rId6"/>
    <p:sldId id="269" r:id="rId7"/>
    <p:sldId id="279" r:id="rId8"/>
    <p:sldId id="271" r:id="rId9"/>
    <p:sldId id="274" r:id="rId10"/>
    <p:sldId id="276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074"/>
    <a:srgbClr val="666699"/>
    <a:srgbClr val="3399FF"/>
    <a:srgbClr val="04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604" autoAdjust="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564904"/>
            <a:ext cx="6012160" cy="131804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628800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39341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174875"/>
            <a:ext cx="345638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6747" y="1535113"/>
            <a:ext cx="345774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6747" y="2174875"/>
            <a:ext cx="3457741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412776"/>
            <a:ext cx="7308304" cy="13608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Формы и приемы формирования предпосылок математической грамотности дошкольников средствами развивающей системы </a:t>
            </a:r>
            <a:r>
              <a:rPr lang="ru-RU" b="1" dirty="0" err="1" smtClean="0"/>
              <a:t>Кайе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31535" y="4447744"/>
            <a:ext cx="4104456" cy="1224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МДОУ Детский сад пос. Искра Октября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Выполнил: Ражева Оксана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Сергеевна               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</a:rPr>
              <a:t>Пыжова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Кристина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Игоревна</a:t>
            </a:r>
          </a:p>
          <a:p>
            <a:pPr marL="0" indent="0">
              <a:buNone/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Дурандикова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Людмила Александровна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6525344"/>
            <a:ext cx="6876256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5842072"/>
            <a:ext cx="622222" cy="647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5733256"/>
            <a:ext cx="622222" cy="647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806" y="226497"/>
            <a:ext cx="622222" cy="64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93" y="1769384"/>
            <a:ext cx="622222" cy="6476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038" y="3825270"/>
            <a:ext cx="622222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836712"/>
            <a:ext cx="66967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Работая с сотами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Кайе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уже видны первые результаты. У детей развились такие качества, как: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Пространственные представления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Ребенок учится мысленно разбивать целое на части, видеть похожие элементы у разных фигур, мысленно проектировать зрительные образы.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Внимание.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карточек с подходящим рисунком требует визуальной памяти, абстрагирования и внимания. Одноцветные конструкции проще, чем разноцветные, поэтому начинать можно с них. Во время занятий и игр ребенок тренирует концентрацию внимания и способность долго удерживать ее.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-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Образное, ассоциативное и творческое мышление.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самостоятельного проектирования требуется замысел и понимание возможностей набора.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63688" y="188640"/>
            <a:ext cx="421196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6669360"/>
            <a:ext cx="6876256" cy="188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5776" y="4725144"/>
            <a:ext cx="640871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технология с использованием развивающей системы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Кайе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служит для формирования предпосылок математической грамотности на уровне дошкольного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6274854"/>
            <a:ext cx="249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Компоненты математической грамотности</a:t>
            </a:r>
            <a:endParaRPr lang="ru-RU" dirty="0"/>
          </a:p>
        </p:txBody>
      </p:sp>
      <p:sp>
        <p:nvSpPr>
          <p:cNvPr id="4" name="Line 253"/>
          <p:cNvSpPr>
            <a:spLocks noChangeShapeType="1"/>
          </p:cNvSpPr>
          <p:nvPr/>
        </p:nvSpPr>
        <p:spPr bwMode="gray">
          <a:xfrm>
            <a:off x="3155776" y="5205929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Rectangle 254"/>
          <p:cNvSpPr>
            <a:spLocks noChangeArrowheads="1"/>
          </p:cNvSpPr>
          <p:nvPr/>
        </p:nvSpPr>
        <p:spPr bwMode="gray">
          <a:xfrm rot="3419336">
            <a:off x="2871613" y="462966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2927176" y="4672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" name="Line 256"/>
          <p:cNvSpPr>
            <a:spLocks noChangeShapeType="1"/>
          </p:cNvSpPr>
          <p:nvPr/>
        </p:nvSpPr>
        <p:spPr bwMode="gray">
          <a:xfrm>
            <a:off x="3155776" y="2691329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2871613" y="211506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 Box 258"/>
          <p:cNvSpPr txBox="1">
            <a:spLocks noChangeArrowheads="1"/>
          </p:cNvSpPr>
          <p:nvPr/>
        </p:nvSpPr>
        <p:spPr bwMode="gray">
          <a:xfrm>
            <a:off x="3445956" y="1967270"/>
            <a:ext cx="559054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Способность действовать по инструкции</a:t>
            </a:r>
          </a:p>
          <a:p>
            <a:pPr eaLnBrk="0" hangingPunct="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( алгоритму)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" name="Text Box 259"/>
          <p:cNvSpPr txBox="1">
            <a:spLocks noChangeArrowheads="1"/>
          </p:cNvSpPr>
          <p:nvPr/>
        </p:nvSpPr>
        <p:spPr bwMode="gray">
          <a:xfrm>
            <a:off x="2927176" y="21579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1" name="Line 260"/>
          <p:cNvSpPr>
            <a:spLocks noChangeShapeType="1"/>
          </p:cNvSpPr>
          <p:nvPr/>
        </p:nvSpPr>
        <p:spPr bwMode="gray">
          <a:xfrm>
            <a:off x="3155776" y="3529529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 rot="3419336">
            <a:off x="2871613" y="295326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2927176" y="29961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4" name="Line 263"/>
          <p:cNvSpPr>
            <a:spLocks noChangeShapeType="1"/>
          </p:cNvSpPr>
          <p:nvPr/>
        </p:nvSpPr>
        <p:spPr bwMode="gray">
          <a:xfrm>
            <a:off x="3157364" y="4366142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Rectangle 264"/>
          <p:cNvSpPr>
            <a:spLocks noChangeArrowheads="1"/>
          </p:cNvSpPr>
          <p:nvPr/>
        </p:nvSpPr>
        <p:spPr bwMode="gray">
          <a:xfrm rot="3419336">
            <a:off x="2871613" y="379146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2927176" y="38343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7" name="Line 266"/>
          <p:cNvSpPr>
            <a:spLocks noChangeShapeType="1"/>
          </p:cNvSpPr>
          <p:nvPr/>
        </p:nvSpPr>
        <p:spPr bwMode="gray">
          <a:xfrm>
            <a:off x="3155776" y="6066354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Rectangle 267"/>
          <p:cNvSpPr>
            <a:spLocks noChangeArrowheads="1"/>
          </p:cNvSpPr>
          <p:nvPr/>
        </p:nvSpPr>
        <p:spPr bwMode="ltGray">
          <a:xfrm rot="3419336">
            <a:off x="2871613" y="5490092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Text Box 268"/>
          <p:cNvSpPr txBox="1">
            <a:spLocks noChangeArrowheads="1"/>
          </p:cNvSpPr>
          <p:nvPr/>
        </p:nvSpPr>
        <p:spPr bwMode="gray">
          <a:xfrm>
            <a:off x="2927176" y="553295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 Box 269"/>
          <p:cNvSpPr txBox="1">
            <a:spLocks noChangeArrowheads="1"/>
          </p:cNvSpPr>
          <p:nvPr/>
        </p:nvSpPr>
        <p:spPr bwMode="gray">
          <a:xfrm>
            <a:off x="3563888" y="2805606"/>
            <a:ext cx="575530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Способность формулировать суждения с использованием математических терминов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1" name="Text Box 270"/>
          <p:cNvSpPr txBox="1">
            <a:spLocks noChangeArrowheads="1"/>
          </p:cNvSpPr>
          <p:nvPr/>
        </p:nvSpPr>
        <p:spPr bwMode="gray">
          <a:xfrm>
            <a:off x="3563888" y="3661689"/>
            <a:ext cx="53038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Способность находить математическую</a:t>
            </a:r>
          </a:p>
          <a:p>
            <a:pPr eaLnBrk="0" hangingPunct="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информацию об объектах реального мира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2" name="Text Box 271"/>
          <p:cNvSpPr txBox="1">
            <a:spLocks noChangeArrowheads="1"/>
          </p:cNvSpPr>
          <p:nvPr/>
        </p:nvSpPr>
        <p:spPr bwMode="gray">
          <a:xfrm>
            <a:off x="3517562" y="4469514"/>
            <a:ext cx="581543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Способность интерпретировать,</a:t>
            </a:r>
          </a:p>
          <a:p>
            <a:pPr eaLnBrk="0" hangingPunct="0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анализировать, математическую информацию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" name="Text Box 272"/>
          <p:cNvSpPr txBox="1">
            <a:spLocks noChangeArrowheads="1"/>
          </p:cNvSpPr>
          <p:nvPr/>
        </p:nvSpPr>
        <p:spPr bwMode="gray">
          <a:xfrm>
            <a:off x="3568692" y="5561499"/>
            <a:ext cx="557530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Способность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использовать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символьный язык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работы с детьми по математической грамотности</a:t>
            </a:r>
            <a:endParaRPr lang="ru-RU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4427984" y="1534186"/>
            <a:ext cx="2016224" cy="1773404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2709864" y="2503389"/>
            <a:ext cx="2124236" cy="1872208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6079095" y="2518581"/>
            <a:ext cx="2088232" cy="1872208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2817876" y="4565929"/>
            <a:ext cx="2016224" cy="194421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948543" y="211790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Игры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8093" y="322385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Досуги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24247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Развлечения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0101" y="52292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Образовательная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деятельность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6151103" y="4565929"/>
            <a:ext cx="2016224" cy="1944216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226532" y="5259305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деятельность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770544"/>
            <a:ext cx="628571" cy="5714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1813558"/>
            <a:ext cx="628571" cy="5714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78" y="4871585"/>
            <a:ext cx="628571" cy="5714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372" y="4047672"/>
            <a:ext cx="628571" cy="5714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532" y="5938716"/>
            <a:ext cx="628571" cy="5714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525" y="3899334"/>
            <a:ext cx="628571" cy="5714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70" y="5820570"/>
            <a:ext cx="628571" cy="57142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189305" y="6579188"/>
            <a:ext cx="6954696" cy="2885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741" y="5367287"/>
            <a:ext cx="628571" cy="5714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666" y="4475622"/>
            <a:ext cx="628571" cy="5714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662" y="3502145"/>
            <a:ext cx="628571" cy="5714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772" y="5576274"/>
            <a:ext cx="62857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308304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заданий по формированию математической грамотности у детей дошкольного возраста</a:t>
            </a:r>
            <a:endParaRPr lang="ru-RU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563888" y="2776832"/>
            <a:ext cx="1781944" cy="815783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Проблемное задание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44008" y="5119453"/>
            <a:ext cx="208823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Задание с недостаточными данными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98025" y="3877567"/>
            <a:ext cx="2736304" cy="99272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Ситуативные задания задание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629288" y="2776832"/>
            <a:ext cx="1895040" cy="76730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Бытовое задание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339752" y="5140935"/>
            <a:ext cx="2088232" cy="125597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Проблемное с ситуацией затруднения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413" y="1398036"/>
            <a:ext cx="628571" cy="571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301106"/>
            <a:ext cx="628571" cy="5714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67744" y="6525344"/>
            <a:ext cx="6876256" cy="3326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754282" y="3877567"/>
            <a:ext cx="2609806" cy="103668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Задание с допущенными ошибками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889428" y="5119454"/>
            <a:ext cx="2143312" cy="114621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Задания с избыточными данными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3148363"/>
            <a:ext cx="7056784" cy="93610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Соты Кайе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1800" dirty="0"/>
              <a:t>Игра для детей от 3 до 11 лет. В ней используются объемные элементы в виде правильной шестигранной призмы. Всего 84 элемента, с одной стороны все элементы желтого цвета, с другой стороны 4 элемента синего цвета, на остальных элементах на желтом фоне есть правильные геометрические фигуры по 4 элемента каждого варианта.</a:t>
            </a:r>
            <a:br>
              <a:rPr lang="ru-RU" sz="1800" dirty="0"/>
            </a:br>
            <a:endParaRPr lang="ru-RU" sz="2000" dirty="0"/>
          </a:p>
        </p:txBody>
      </p:sp>
      <p:pic>
        <p:nvPicPr>
          <p:cNvPr id="7" name="Picture 2" descr="https://www.i-igrushki.ru/upload/iblock/ae4/ae4d5b1077220aedbbd6eb8cd68f0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776" y="4561917"/>
            <a:ext cx="2160240" cy="2137021"/>
          </a:xfrm>
          <a:prstGeom prst="rect">
            <a:avLst/>
          </a:prstGeom>
          <a:noFill/>
        </p:spPr>
      </p:pic>
      <p:pic>
        <p:nvPicPr>
          <p:cNvPr id="21506" name="Picture 2" descr="https://avatars.mds.yandex.net/get-mpic/5217690/img_id7910528829556958778.jpeg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608" y="-11358666"/>
            <a:ext cx="15049500" cy="6572296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get-mpic/5217690/img_id7910528829556958778.jpeg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27795" y="-4213225"/>
            <a:ext cx="4277279" cy="2498689"/>
          </a:xfrm>
          <a:prstGeom prst="rect">
            <a:avLst/>
          </a:prstGeom>
          <a:noFill/>
        </p:spPr>
      </p:pic>
      <p:pic>
        <p:nvPicPr>
          <p:cNvPr id="10" name="Picture 4" descr="https://avatars.mds.yandex.net/get-mpic/5217690/img_id7910528829556958778.jpeg/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572579"/>
            <a:ext cx="2016224" cy="17200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6597352"/>
            <a:ext cx="6948264" cy="2606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835696" y="260648"/>
            <a:ext cx="698477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Используется много  эффективных технологий в образовательной деятельности для формирования предпосылок функциональной математической грамотности дошкольников.</a:t>
            </a:r>
            <a:endParaRPr lang="ru-RU" sz="2400" b="1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835696" y="2030502"/>
            <a:ext cx="694826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 своей работе мы используем все технологии. Далее мы покажем  применение игровой технологии с использованием развивающей системы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</a:rPr>
              <a:t>Кайе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332656"/>
            <a:ext cx="7293496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+mn-lt"/>
                <a:ea typeface="+mn-ea"/>
                <a:cs typeface="+mn-cs"/>
              </a:rPr>
              <a:t/>
            </a:r>
            <a:br>
              <a:rPr lang="ru-RU" sz="2000" dirty="0" smtClean="0">
                <a:latin typeface="+mn-lt"/>
                <a:ea typeface="+mn-ea"/>
                <a:cs typeface="+mn-cs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Соты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Кайе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это просто, как все гениальное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знакомстве с ними охватывает удивление: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же раньше никто не придумал такую замечательную развивающую игру!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63688" y="2132856"/>
            <a:ext cx="3888432" cy="42353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Многофункциональность :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возможность использования набора: </a:t>
            </a:r>
          </a:p>
          <a:p>
            <a:pPr lvl="0" algn="ctr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графического конструктора для создания фигур из частей рисунков на элементах;</a:t>
            </a:r>
          </a:p>
          <a:p>
            <a:pPr lvl="0" algn="ctr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графического трансформера для изменения полученных фигур;</a:t>
            </a:r>
          </a:p>
          <a:p>
            <a:pPr lvl="0" algn="ctr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плоской крупной мозаики; </a:t>
            </a:r>
          </a:p>
          <a:p>
            <a:pPr lvl="0" algn="ctr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использования в качестве головоломки;</a:t>
            </a:r>
          </a:p>
          <a:p>
            <a:pPr lvl="0" algn="ctr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конструирования и экспериментирования в области детского дизайна и архитектуры; </a:t>
            </a:r>
          </a:p>
          <a:p>
            <a:pPr lvl="0" algn="ctr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игры в детское домино.</a:t>
            </a:r>
          </a:p>
          <a:p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364088" y="2060848"/>
            <a:ext cx="3380956" cy="4084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700" b="1" dirty="0" smtClean="0"/>
              <a:t> </a:t>
            </a:r>
            <a:r>
              <a:rPr lang="ru-RU" sz="1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Вариативность: </a:t>
            </a:r>
          </a:p>
          <a:p>
            <a:pPr algn="ctr">
              <a:buNone/>
            </a:pPr>
            <a:r>
              <a:rPr lang="ru-RU" sz="17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вариантов взаимного расположения двух, трех и более элементов, несколько вариантов взаимного расположения элементов и т.д., множество вариантов геометрических рисунков и фигур, получаемых после соединения элементов на горизонтальной плоскости (элементы касаются друг друга боковой поверхностью). геометрические фигуры по 4 элемента каждого варианта.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6669360"/>
            <a:ext cx="6948264" cy="188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20211130_075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261" y="2924944"/>
            <a:ext cx="2880319" cy="2160239"/>
          </a:xfrm>
          <a:prstGeom prst="rect">
            <a:avLst/>
          </a:prstGeom>
          <a:noFill/>
        </p:spPr>
      </p:pic>
      <p:pic>
        <p:nvPicPr>
          <p:cNvPr id="16387" name="Picture 3" descr="C:\Users\User\Desktop\20211130_080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2445" y="3789641"/>
            <a:ext cx="2075934" cy="2865770"/>
          </a:xfrm>
          <a:prstGeom prst="rect">
            <a:avLst/>
          </a:prstGeom>
          <a:noFill/>
        </p:spPr>
      </p:pic>
      <p:pic>
        <p:nvPicPr>
          <p:cNvPr id="16388" name="Picture 4" descr="C:\Users\User\Desktop\20211130_080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33113"/>
            <a:ext cx="2176708" cy="282969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35696" y="836712"/>
            <a:ext cx="6948264" cy="99640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СОЗДАНИЕ ФИГУР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dirty="0" smtClean="0"/>
              <a:t>( ожидаемый результат: умение сравнивать, измерять параметры величины (длину, ширину, высоту,) выделять большую часть)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6669360"/>
            <a:ext cx="6948264" cy="1886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2343455"/>
            <a:ext cx="628571" cy="571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5805242"/>
            <a:ext cx="628571" cy="571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2315200"/>
            <a:ext cx="628571" cy="571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465" y="5099132"/>
            <a:ext cx="628571" cy="571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669" y="4879498"/>
            <a:ext cx="628571" cy="571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848" y="5884246"/>
            <a:ext cx="628571" cy="571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848" y="5951586"/>
            <a:ext cx="628571" cy="5714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365985"/>
            <a:ext cx="628571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20211129_155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1340767"/>
            <a:ext cx="1889637" cy="2479898"/>
          </a:xfrm>
          <a:prstGeom prst="rect">
            <a:avLst/>
          </a:prstGeom>
          <a:noFill/>
        </p:spPr>
      </p:pic>
      <p:pic>
        <p:nvPicPr>
          <p:cNvPr id="14339" name="Picture 3" descr="C:\Users\User\Desktop\20211129_155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1757637" cy="2294694"/>
          </a:xfrm>
          <a:prstGeom prst="rect">
            <a:avLst/>
          </a:prstGeom>
          <a:noFill/>
        </p:spPr>
      </p:pic>
      <p:pic>
        <p:nvPicPr>
          <p:cNvPr id="14340" name="Picture 4" descr="C:\Users\User\Desktop\20211129_155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340768"/>
            <a:ext cx="1853952" cy="254767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763688" y="332656"/>
            <a:ext cx="6588224" cy="822909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СОБЕРИ ПО ОБРАЗЦУ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( ожидаемый результат: умение сравнивать части, видеть равные элементы, выделять большую часть)</a:t>
            </a:r>
            <a:endParaRPr lang="ru-RU" sz="2000" dirty="0"/>
          </a:p>
        </p:txBody>
      </p:sp>
      <p:sp>
        <p:nvSpPr>
          <p:cNvPr id="6" name="Заголовок 7"/>
          <p:cNvSpPr txBox="1">
            <a:spLocks/>
          </p:cNvSpPr>
          <p:nvPr/>
        </p:nvSpPr>
        <p:spPr>
          <a:xfrm>
            <a:off x="1997968" y="3820665"/>
            <a:ext cx="65882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200" b="1" dirty="0" smtClean="0"/>
              <a:t>Домино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7600" b="1" dirty="0"/>
              <a:t>( ожидаемый результат: умение зрительно распознавать геометрические фигуры и тела)</a:t>
            </a:r>
          </a:p>
        </p:txBody>
      </p:sp>
      <p:pic>
        <p:nvPicPr>
          <p:cNvPr id="7" name="Picture 3" descr="C:\Users\User\Desktop\20211130_082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7669" y="4725876"/>
            <a:ext cx="2520280" cy="1890210"/>
          </a:xfrm>
          <a:prstGeom prst="rect">
            <a:avLst/>
          </a:prstGeom>
          <a:noFill/>
        </p:spPr>
      </p:pic>
      <p:pic>
        <p:nvPicPr>
          <p:cNvPr id="9" name="Picture 2" descr="C:\Users\User\Desktop\20211130_0822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6748" y="4711957"/>
            <a:ext cx="2675332" cy="191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5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20211130_082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756" y="2827667"/>
            <a:ext cx="2139702" cy="2852936"/>
          </a:xfrm>
          <a:prstGeom prst="rect">
            <a:avLst/>
          </a:prstGeom>
          <a:noFill/>
        </p:spPr>
      </p:pic>
      <p:pic>
        <p:nvPicPr>
          <p:cNvPr id="17411" name="Picture 3" descr="C:\Users\User\Desktop\20211130_074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2363724" cy="3151632"/>
          </a:xfrm>
          <a:prstGeom prst="rect">
            <a:avLst/>
          </a:prstGeom>
          <a:noFill/>
        </p:spPr>
      </p:pic>
      <p:pic>
        <p:nvPicPr>
          <p:cNvPr id="17412" name="Picture 4" descr="C:\Users\User\Desktop\20211130_081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1043" y="2857496"/>
            <a:ext cx="2139702" cy="28529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20657"/>
            <a:ext cx="7427168" cy="7969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ИГРЫ НА РАЗВИТИЕ ЛОГИКИ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5" y="1017565"/>
            <a:ext cx="8352929" cy="420933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                                     ВЕСЕЛЫЕ СОТЫ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</a:t>
            </a:r>
            <a:r>
              <a:rPr lang="ru-RU" sz="2400" b="1" dirty="0"/>
              <a:t>РЕБУСЫ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                           ПОСЧИТАЙ И ЗАПИШИ</a:t>
            </a:r>
          </a:p>
          <a:p>
            <a:pPr>
              <a:buNone/>
            </a:pP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6597352"/>
            <a:ext cx="6876256" cy="2606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334fb3c894174e71ccb4ff3e7d5ecb6c1c15145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419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Формы и приемы формирования предпосылок математической грамотности дошкольников средствами развивающей системы Кайе.</vt:lpstr>
      <vt:lpstr>Компоненты математической грамотности</vt:lpstr>
      <vt:lpstr>Формы работы с детьми по математической грамотности</vt:lpstr>
      <vt:lpstr>Типы заданий по формированию математической грамотности у детей дошкольного возраста</vt:lpstr>
      <vt:lpstr>Соты Кайе  Игра для детей от 3 до 11 лет. В ней используются объемные элементы в виде правильной шестигранной призмы. Всего 84 элемента, с одной стороны все элементы желтого цвета, с другой стороны 4 элемента синего цвета, на остальных элементах на желтом фоне есть правильные геометрические фигуры по 4 элемента каждого варианта. </vt:lpstr>
      <vt:lpstr> Соты Кайе - это просто, как все гениальное!  При знакомстве с ними охватывает удивление: как же раньше никто не придумал такую замечательную развивающую игру!  </vt:lpstr>
      <vt:lpstr>СОЗДАНИЕ ФИГУР ( ожидаемый результат: умение сравнивать, измерять параметры величины (длину, ширину, высоту,) выделять большую часть) </vt:lpstr>
      <vt:lpstr>СОБЕРИ ПО ОБРАЗЦУ ( ожидаемый результат: умение сравнивать части, видеть равные элементы, выделять большую часть)</vt:lpstr>
      <vt:lpstr>ИГРЫ НА РАЗВИТИЕ ЛОГИКИ</vt:lpstr>
      <vt:lpstr>РЕЗУЛЬТАТ: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Улей, мед и пчелы</dc:title>
  <dc:creator>obstinate</dc:creator>
  <dc:description>Шаблон презентации с сайта https://presentation-creation.ru/</dc:description>
  <cp:lastModifiedBy>Пользователь Windows</cp:lastModifiedBy>
  <cp:revision>446</cp:revision>
  <dcterms:created xsi:type="dcterms:W3CDTF">2018-02-25T09:09:03Z</dcterms:created>
  <dcterms:modified xsi:type="dcterms:W3CDTF">2021-12-08T10:16:49Z</dcterms:modified>
</cp:coreProperties>
</file>